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9507200" cy="13716000"/>
  <p:notesSz cx="6858000" cy="9144000"/>
  <p:defaultTextStyle>
    <a:defPPr marL="0" marR="0" lvl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>
        <a:ln>
          <a:noFill/>
        </a:ln>
        <a:solidFill>
          <a:srgbClr val="000000"/>
        </a:solidFill>
        <a:effectLst/>
      </a:defRPr>
    </a:defPPr>
    <a:lvl1pPr marL="0" marR="0" lvl="0" indent="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1pPr>
    <a:lvl2pPr marL="0" marR="0" lvl="1" indent="3429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2pPr>
    <a:lvl3pPr marL="0" marR="0" lvl="2" indent="6858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3pPr>
    <a:lvl4pPr marL="0" marR="0" lvl="3" indent="10287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4pPr>
    <a:lvl5pPr marL="0" marR="0" lvl="4" indent="13716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5pPr>
    <a:lvl6pPr marL="0" marR="0" lvl="5" indent="22860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6pPr>
    <a:lvl7pPr marL="0" marR="0" lvl="6" indent="27432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7pPr>
    <a:lvl8pPr marL="0" marR="0" lvl="7" indent="32004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8pPr>
    <a:lvl9pPr marL="0" marR="0" lvl="8" indent="3657600" algn="ctr" defTabSz="1168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>
        <a:ln>
          <a:noFill/>
        </a:ln>
        <a:solidFill>
          <a:srgbClr val="000000"/>
        </a:solidFill>
        <a:effectLst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61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728" y="60"/>
      </p:cViewPr>
      <p:guideLst>
        <p:guide orient="horz" pos="4320"/>
        <p:guide pos="61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168400" latinLnBrk="0">
      <a:defRPr sz="1400">
        <a:latin typeface="+mn-lt"/>
        <a:ea typeface="+mn-ea"/>
        <a:cs typeface="+mn-cs"/>
        <a:sym typeface="Arial"/>
      </a:defRPr>
    </a:lvl1pPr>
    <a:lvl2pPr indent="228600" defTabSz="1168400" latinLnBrk="0">
      <a:defRPr sz="1400">
        <a:latin typeface="+mn-lt"/>
        <a:ea typeface="+mn-ea"/>
        <a:cs typeface="+mn-cs"/>
        <a:sym typeface="Arial"/>
      </a:defRPr>
    </a:lvl2pPr>
    <a:lvl3pPr indent="457200" defTabSz="1168400" latinLnBrk="0">
      <a:defRPr sz="1400">
        <a:latin typeface="+mn-lt"/>
        <a:ea typeface="+mn-ea"/>
        <a:cs typeface="+mn-cs"/>
        <a:sym typeface="Arial"/>
      </a:defRPr>
    </a:lvl3pPr>
    <a:lvl4pPr indent="685800" defTabSz="1168400" latinLnBrk="0">
      <a:defRPr sz="1400">
        <a:latin typeface="+mn-lt"/>
        <a:ea typeface="+mn-ea"/>
        <a:cs typeface="+mn-cs"/>
        <a:sym typeface="Arial"/>
      </a:defRPr>
    </a:lvl4pPr>
    <a:lvl5pPr indent="914400" defTabSz="1168400" latinLnBrk="0">
      <a:defRPr sz="1400">
        <a:latin typeface="+mn-lt"/>
        <a:ea typeface="+mn-ea"/>
        <a:cs typeface="+mn-cs"/>
        <a:sym typeface="Arial"/>
      </a:defRPr>
    </a:lvl5pPr>
    <a:lvl6pPr indent="1143000" defTabSz="1168400" latinLnBrk="0">
      <a:defRPr sz="1400">
        <a:latin typeface="+mn-lt"/>
        <a:ea typeface="+mn-ea"/>
        <a:cs typeface="+mn-cs"/>
        <a:sym typeface="Arial"/>
      </a:defRPr>
    </a:lvl6pPr>
    <a:lvl7pPr indent="1371600" defTabSz="1168400" latinLnBrk="0">
      <a:defRPr sz="1400">
        <a:latin typeface="+mn-lt"/>
        <a:ea typeface="+mn-ea"/>
        <a:cs typeface="+mn-cs"/>
        <a:sym typeface="Arial"/>
      </a:defRPr>
    </a:lvl7pPr>
    <a:lvl8pPr indent="1600200" defTabSz="1168400" latinLnBrk="0">
      <a:defRPr sz="1400">
        <a:latin typeface="+mn-lt"/>
        <a:ea typeface="+mn-ea"/>
        <a:cs typeface="+mn-cs"/>
        <a:sym typeface="Arial"/>
      </a:defRPr>
    </a:lvl8pPr>
    <a:lvl9pPr indent="1828800" defTabSz="11684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463675" y="4260850"/>
            <a:ext cx="16579850" cy="2940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25763" y="7772400"/>
            <a:ext cx="13655676" cy="3505200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14143037" y="549275"/>
            <a:ext cx="4389438" cy="11703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974725" y="549275"/>
            <a:ext cx="13015913" cy="117030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xfrm>
            <a:off x="1463675" y="4260850"/>
            <a:ext cx="16579850" cy="2940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25763" y="7772400"/>
            <a:ext cx="13655676" cy="3505200"/>
          </a:xfrm>
          <a:prstGeom prst="rect">
            <a:avLst/>
          </a:prstGeom>
        </p:spPr>
        <p:txBody>
          <a:bodyPr/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1541462" y="8813800"/>
            <a:ext cx="16579851" cy="2724150"/>
          </a:xfrm>
          <a:prstGeom prst="rect">
            <a:avLst/>
          </a:prstGeom>
        </p:spPr>
        <p:txBody>
          <a:bodyPr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41462" y="5813425"/>
            <a:ext cx="16579851" cy="3000375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74725" y="3200400"/>
            <a:ext cx="8702675" cy="9051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74725" y="3070225"/>
            <a:ext cx="8620125" cy="1279525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9909175" y="3070225"/>
            <a:ext cx="8623300" cy="1279525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1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Text"/>
          <p:cNvSpPr txBox="1">
            <a:spLocks noGrp="1"/>
          </p:cNvSpPr>
          <p:nvPr>
            <p:ph type="title"/>
          </p:nvPr>
        </p:nvSpPr>
        <p:spPr>
          <a:xfrm>
            <a:off x="974725" y="546100"/>
            <a:ext cx="6418263" cy="2324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72" name="Body Level One…"/>
          <p:cNvSpPr txBox="1">
            <a:spLocks noGrp="1"/>
          </p:cNvSpPr>
          <p:nvPr>
            <p:ph type="body" idx="1"/>
          </p:nvPr>
        </p:nvSpPr>
        <p:spPr>
          <a:xfrm>
            <a:off x="7626350" y="546100"/>
            <a:ext cx="10906125" cy="117062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3" name="Textplatzhalter 3"/>
          <p:cNvSpPr>
            <a:spLocks noGrp="1"/>
          </p:cNvSpPr>
          <p:nvPr>
            <p:ph type="body" sz="half" idx="13"/>
          </p:nvPr>
        </p:nvSpPr>
        <p:spPr>
          <a:xfrm>
            <a:off x="974724" y="2870200"/>
            <a:ext cx="6418265" cy="9382125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xfrm>
            <a:off x="3824287" y="9601200"/>
            <a:ext cx="11703051" cy="1133475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82" name="Bildplatzhalter 2"/>
          <p:cNvSpPr>
            <a:spLocks noGrp="1"/>
          </p:cNvSpPr>
          <p:nvPr>
            <p:ph type="pic" sz="half" idx="13"/>
          </p:nvPr>
        </p:nvSpPr>
        <p:spPr>
          <a:xfrm>
            <a:off x="3824287" y="1225550"/>
            <a:ext cx="11703051" cy="8229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24287" y="10734675"/>
            <a:ext cx="11703051" cy="1609725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Text"/>
          <p:cNvSpPr txBox="1">
            <a:spLocks noGrp="1"/>
          </p:cNvSpPr>
          <p:nvPr>
            <p:ph type="title"/>
          </p:nvPr>
        </p:nvSpPr>
        <p:spPr>
          <a:xfrm>
            <a:off x="14143037" y="549275"/>
            <a:ext cx="4389438" cy="117030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1" name="Body Level One…"/>
          <p:cNvSpPr txBox="1">
            <a:spLocks noGrp="1"/>
          </p:cNvSpPr>
          <p:nvPr>
            <p:ph type="body" idx="1"/>
          </p:nvPr>
        </p:nvSpPr>
        <p:spPr>
          <a:xfrm>
            <a:off x="974725" y="549275"/>
            <a:ext cx="13015913" cy="117030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541462" y="8813800"/>
            <a:ext cx="16579851" cy="2724150"/>
          </a:xfrm>
          <a:prstGeom prst="rect">
            <a:avLst/>
          </a:prstGeom>
        </p:spPr>
        <p:txBody>
          <a:bodyPr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41462" y="5813425"/>
            <a:ext cx="16579851" cy="3000375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74725" y="3200400"/>
            <a:ext cx="8702675" cy="9051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74725" y="3070225"/>
            <a:ext cx="8620125" cy="1279525"/>
          </a:xfrm>
          <a:prstGeom prst="rect">
            <a:avLst/>
          </a:prstGeom>
        </p:spPr>
        <p:txBody>
          <a:bodyPr anchor="b"/>
          <a:lstStyle>
            <a:lvl1pPr marL="0" indent="0">
              <a:defRPr sz="2400" b="1"/>
            </a:lvl1pPr>
            <a:lvl2pPr marL="0" indent="457200">
              <a:defRPr sz="2400" b="1"/>
            </a:lvl2pPr>
            <a:lvl3pPr marL="0" indent="914400">
              <a:defRPr sz="2400" b="1"/>
            </a:lvl3pPr>
            <a:lvl4pPr marL="0" indent="1371600">
              <a:defRPr sz="2400" b="1"/>
            </a:lvl4pPr>
            <a:lvl5pPr marL="0" indent="1828800"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9909175" y="3070225"/>
            <a:ext cx="8623300" cy="1279525"/>
          </a:xfrm>
          <a:prstGeom prst="rect">
            <a:avLst/>
          </a:prstGeom>
        </p:spPr>
        <p:txBody>
          <a:bodyPr anchor="b"/>
          <a:lstStyle/>
          <a:p>
            <a:pPr marL="0" indent="0"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974725" y="546100"/>
            <a:ext cx="6418263" cy="2324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7626350" y="546100"/>
            <a:ext cx="10906125" cy="117062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platzhalter 3"/>
          <p:cNvSpPr>
            <a:spLocks noGrp="1"/>
          </p:cNvSpPr>
          <p:nvPr>
            <p:ph type="body" sz="half" idx="13"/>
          </p:nvPr>
        </p:nvSpPr>
        <p:spPr>
          <a:xfrm>
            <a:off x="974724" y="2870200"/>
            <a:ext cx="6418265" cy="9382125"/>
          </a:xfrm>
          <a:prstGeom prst="rect">
            <a:avLst/>
          </a:prstGeom>
        </p:spPr>
        <p:txBody>
          <a:bodyPr/>
          <a:lstStyle/>
          <a:p>
            <a:pPr marL="0" indent="0"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3824287" y="9601200"/>
            <a:ext cx="11703051" cy="1133475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Bildplatzhalter 2"/>
          <p:cNvSpPr>
            <a:spLocks noGrp="1"/>
          </p:cNvSpPr>
          <p:nvPr>
            <p:ph type="pic" sz="half" idx="13"/>
          </p:nvPr>
        </p:nvSpPr>
        <p:spPr>
          <a:xfrm>
            <a:off x="3824287" y="1225550"/>
            <a:ext cx="11703051" cy="8229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824287" y="10734675"/>
            <a:ext cx="11703051" cy="1609725"/>
          </a:xfrm>
          <a:prstGeom prst="rect">
            <a:avLst/>
          </a:prstGeom>
        </p:spPr>
        <p:txBody>
          <a:bodyPr/>
          <a:lstStyle>
            <a:lvl1pPr marL="0" indent="0">
              <a:defRPr sz="1400"/>
            </a:lvl1pPr>
            <a:lvl2pPr marL="0" indent="457200">
              <a:defRPr sz="1400"/>
            </a:lvl2pPr>
            <a:lvl3pPr marL="0" indent="914400">
              <a:defRPr sz="1400"/>
            </a:lvl3pPr>
            <a:lvl4pPr marL="0" indent="1371600">
              <a:defRPr sz="1400"/>
            </a:lvl4pPr>
            <a:lvl5pPr marL="0" indent="1828800"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74725" y="549275"/>
            <a:ext cx="1755775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74725" y="3200400"/>
            <a:ext cx="17557750" cy="90519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428479" y="12344400"/>
            <a:ext cx="4551681" cy="7366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mc:AlternateContent xmlns:mc="http://schemas.openxmlformats.org/markup-compatibility/2006">
    <mc:Choice xmlns:p14="http://schemas.microsoft.com/office/powerpoint/2010/main" Requires="p14">
      <p:transition spd="slow" p14:dur="1250">
        <p:fade/>
      </p:transition>
    </mc:Choice>
    <mc:Fallback>
      <p:transition spd="slow">
        <p:fade/>
      </p:transition>
    </mc:Fallback>
  </mc:AlternateContent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342900" marR="0" indent="-1143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342900" marR="0" indent="1143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342900" marR="0" indent="3429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342900" marR="0" indent="5715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342900" marR="0" indent="10287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42900" marR="0" indent="14859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42900" marR="0" indent="19431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342900" marR="0" indent="24003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3429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6858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0287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3716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168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51ADF9-F193-48F6-A138-95A01117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DAF3B8-CC25-47EF-97C8-9751C4EBB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725" y="737320"/>
            <a:ext cx="17557750" cy="11515005"/>
          </a:xfrm>
        </p:spPr>
        <p:txBody>
          <a:bodyPr/>
          <a:lstStyle/>
          <a:p>
            <a:pPr indent="450215" algn="ctr">
              <a:lnSpc>
                <a:spcPct val="150000"/>
              </a:lnSpc>
            </a:pPr>
            <a:endParaRPr lang="ru-RU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</a:pPr>
            <a:endParaRPr lang="ru-RU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</a:pPr>
            <a:endParaRPr lang="ru-RU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"Интеллектуальный диапазон" как одно из направлений</a:t>
            </a:r>
          </a:p>
          <a:p>
            <a:pPr indent="450215"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научной деятельности В.Н. Дружинина</a:t>
            </a:r>
          </a:p>
          <a:p>
            <a:pPr indent="450215" algn="r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r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r"/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r"/>
            <a:endParaRPr lang="ru-RU" sz="36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r"/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Богоявленская Диана Борисовна</a:t>
            </a:r>
          </a:p>
          <a:p>
            <a:pPr indent="450215" algn="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 </a:t>
            </a:r>
          </a:p>
          <a:p>
            <a:pPr indent="450215" algn="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научный сотрудник </a:t>
            </a:r>
          </a:p>
          <a:p>
            <a:pPr indent="450215" algn="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"Психологический институт РАО",</a:t>
            </a:r>
          </a:p>
          <a:p>
            <a:pPr indent="450215" algn="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Москва,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42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85613-B53C-46B8-A85F-F3F90571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25" y="1457400"/>
            <a:ext cx="17557750" cy="1224136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«ИНТЕЛЛЕКТУАЛЬНЫЙ ДИАПАЗОН»: ПОРОГИ ДОСТИЖЕНИЙ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AAB2D1-0B7E-4BB9-A814-ED821BA59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4608" y="3833664"/>
            <a:ext cx="17557750" cy="861987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В.Н. Дружининым модели 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«Интеллектуального диапазона»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оценивается в мировом психологическом сообществе как значимое научное достижение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в экспериментальных исследованиях.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выделены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нижний и верхний пороги интеллекта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он связывает с характером индивидуальных достижений.</a:t>
            </a:r>
          </a:p>
          <a:p>
            <a:pPr marL="0" indent="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уровень интеллекта определяет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«верхний порог»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верхнюю границу продуктивности (предельный уровень индивидуальных достижений) при условии, если недостаток мотивации и компетентности не препятствует индивиду достичь верхнего порога индивидуальных достижений.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Нижнюю границу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достижений в деятельности определяют требования деятельности. Если «интеллектуальный порог» ниже определенного значения, то человек не может проявить даже минимально необходимую продуктивность.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3665779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01F673-3C49-4D32-A692-B30F6DB3D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25" y="809327"/>
            <a:ext cx="17557750" cy="1512169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ПОЗНАВАТЕЛЬНОЙ МОТИВАЦИИ: ВОЗМОЖНО ЛИ ПРЕОДОЛЕНИЕ «ВЕРХНЕГО ПОРОГА»?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31B495-1A54-4C2E-A8CB-B307360AE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725" y="2321496"/>
            <a:ext cx="17557750" cy="1050689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ru-RU" sz="2400" b="1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В.Н. ДРУЖИНИНА: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исследованием «когнитивного ресурса», В.Н. Дружинин должное внимание уделял исследованию мотивации, ее роли в достижениях человека при решении проблемы природы достижений того уровня, на который способен «дарованный от природы интеллект».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В.Н. Дружинин на  вопрос о существовании «верхнего» порога как ограничения возможности достижений в определенной профессиональной деятельности,  уровнем  интеллекта, отвечает положительно. Он считает, что как раз интеллект индивида выступает в качестве «верхнего ограничителя», «потолка» потенциальных творческих достижений.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 ли человек этого потолка, зависит от того, использует или нет он отведенные ему природой возможности, зависит от его мотивации, компетентности в той сфере, которую он для себя избрал, от тех внешних условий, которые предоставляет ему общество.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АЛЬТЕРНАТИВНАЯ ПОЗИЦИЯ: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лонгитюдные исследования, посвященные изучению динамики одаренности (как способности к развитию деятельности по своей инициативе) в младшем школьном возрасте, демонстрируют отсутствие прямой и постоянной связи с высоким уровнем развития интеллекта, и подчеркивает доминирующую роль познавательной мотивации в развитии интеллекта.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нижнего и верхнего порогов интеллекта и их связи с творчеством и одаренностью наши взгляды совпадают с позицией  Э.П.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Торренса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Д. Перкинса, по их мнению которых, для каждой профессии существует нижний допустимый уровень развития интеллекта. Люди с показателями ниже его не могут овладеть этой профессией. Но если он выше высшего показателя, то прямой связи между уровнем интеллекта и уровнем достижений нет. Здесь играют роль черты характера и нравственные ценности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318088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C7E17-C858-4B0B-A6F5-E2827113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0766C1-18DB-44D7-9D74-05E98C2EF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725" y="0"/>
            <a:ext cx="17557750" cy="1290667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отметить тонко подмеченные Дружининым факты продуктивности человеческой деятельности ниже возможностей самого индивида:</a:t>
            </a:r>
          </a:p>
          <a:p>
            <a:pPr marL="0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«Способный, но ленивый» - так часто характеризуют отстающих учеников. Это как раз те случаи, когда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мотивация, присущая 	человеку, не соответствует требованиям его деятельности.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причиной такого «верхнего порога» продуктивности человека можно согласиться.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с положением, что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высшие показатели интеллекта определяет «Верхний порог» его достижений, мы согласиться не можем.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вывод, сделанный В.Н. Дружининым, можно исходя из того, что все измерения интеллекта им проводились в процедурах, построенных в рамках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«стимульно-реактивных» моделей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 именно интеллект определяет высший порог достижений, а мотивация обеспечивает ее реализацию.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и одаренность в рамках «стимульно-реактивных» моделей определяются по результату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выполнению заданных требований.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понимании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 как способности к развитию деятельности по собственной инициативе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единицей которого является, по словам Л.С. Выготского, «встреча аффекта с интеллектом», </a:t>
            </a:r>
          </a:p>
          <a:p>
            <a:pPr marL="0" lvl="3" indent="0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интеллект обеспечивает овладение деятельностью (реализует «нижний порог»);</a:t>
            </a:r>
          </a:p>
          <a:p>
            <a:pPr marL="0" lvl="3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дальнейшее развитие в рамках данной деятельности определяется силой мотива, познания: </a:t>
            </a:r>
          </a:p>
          <a:p>
            <a:pPr marL="0" lvl="3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после выполнения требования выход на открытие новых закономерностей, </a:t>
            </a:r>
          </a:p>
          <a:p>
            <a:pPr marL="0" lvl="3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и, далее, - переход к построению теории, их обосновывающей.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Данные. полученные нами, согласуются с исследованиями В.Н. Дружинина  и Н.В.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Хазратовой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полученными на более раннем возрасте: </a:t>
            </a:r>
          </a:p>
          <a:p>
            <a:pPr marL="0" inden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«формирование креативности как личностной характеристики в онтогенезе проявляется сначала на 	мотивационно-личностном, 	затем уже на продуктивном (поведенческом) уровне»;</a:t>
            </a:r>
          </a:p>
          <a:p>
            <a:pPr marL="0" indent="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возникновение значимой связи одаренности и интеллекта в подростковом возрасте говорит  о том, что 		</a:t>
            </a:r>
          </a:p>
          <a:p>
            <a:pPr marL="0" indent="0"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 	мотивация ведет за собой развитие интеллекта, </a:t>
            </a:r>
          </a:p>
          <a:p>
            <a:pPr marL="0" indent="0"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его развитие позволяет овладевать все более сложным материалом.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9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3B61A-861E-4B62-970C-493963B6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AC8C66-A72C-4484-9187-995A67F06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725" y="2393504"/>
            <a:ext cx="17557750" cy="991602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ЛИЧНОСТНОЙ ЦЕННОСТЬЮ,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позволяющей развивать деятельность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собственной инициативе,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ЦЕННОСТЬ ПОЗНАНИЯ, </a:t>
            </a:r>
          </a:p>
          <a:p>
            <a:pPr algn="ctr">
              <a:lnSpc>
                <a:spcPct val="150000"/>
              </a:lnSpc>
            </a:pP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доминирование познавательной мотивации.</a:t>
            </a:r>
          </a:p>
          <a:p>
            <a:pPr algn="ctr">
              <a:lnSpc>
                <a:spcPct val="150000"/>
              </a:lnSpc>
            </a:pPr>
            <a:endParaRPr lang="ru-RU" sz="36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«ВЕРХНЕГО ИНТЕЛЛЕКТУАЛЬНОГО ПОРОГА» </a:t>
            </a:r>
          </a:p>
          <a:p>
            <a:pPr algn="ctr"/>
            <a:r>
              <a:rPr lang="ru-RU" sz="4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существует!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374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B5B9D-DB02-4637-AD6B-DDFEDBDC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07DD3D-6D19-47C6-A125-A9A8681EE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4725" y="3041576"/>
            <a:ext cx="17557750" cy="9210749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 вкладе Владимира Николаевича Дружинина </a:t>
            </a:r>
          </a:p>
          <a:p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в отечественную психологическую науку, невозможно 															не подчеркнуть 	широкий диапазон разрабатываемой </a:t>
            </a: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ru-RU" sz="36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проблематики</a:t>
            </a:r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В связи с этим, я хочу отметить его вклад в 																			разработку «Рабочей концепции одаренности», 					предназначенной для практики образования. </a:t>
            </a:r>
          </a:p>
          <a:p>
            <a:r>
              <a:rPr lang="ru-RU" sz="36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Работы Владимира Николаевича в области развития и воспитания детей, его научный авторитет и организационный опыт явились неоценимым вкладом в работу большого авторского коллектива.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CEA15D-5B16-456F-A5A1-A8430AAF0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768" y="2177480"/>
            <a:ext cx="4464495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50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C8BCC-0A3C-46DD-BCCB-AEB3F3D3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700CA3-2869-4B6A-B87E-1D76714ACB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								</a:t>
            </a:r>
            <a:r>
              <a:rPr lang="en-US" sz="44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					mpo-120@mail.ru</a:t>
            </a:r>
            <a:endParaRPr lang="ru-RU" sz="4400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7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0">
        <p:fade/>
      </p:transition>
    </mc:Choice>
    <mc:Fallback>
      <p:transition spd="slow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464</Words>
  <Application>Microsoft Office PowerPoint</Application>
  <PresentationFormat>Произвольный</PresentationFormat>
  <Paragraphs>80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Office-Design</vt:lpstr>
      <vt:lpstr>Презентация PowerPoint</vt:lpstr>
      <vt:lpstr>«ИНТЕЛЛЕКТУАЛЬНЫЙ ДИАПАЗОН»: ПОРОГИ ДОСТИЖЕНИЙ</vt:lpstr>
      <vt:lpstr>РОЛЬ ПОЗНАВАТЕЛЬНОЙ МОТИВАЦИИ: ВОЗМОЖНО ЛИ ПРЕОДОЛЕНИЕ «ВЕРХНЕГО ПОРОГА»?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outfrost</cp:lastModifiedBy>
  <cp:revision>41</cp:revision>
  <dcterms:modified xsi:type="dcterms:W3CDTF">2020-10-29T19:01:57Z</dcterms:modified>
</cp:coreProperties>
</file>