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310" r:id="rId3"/>
    <p:sldId id="320" r:id="rId4"/>
    <p:sldId id="258" r:id="rId5"/>
    <p:sldId id="311" r:id="rId6"/>
    <p:sldId id="312" r:id="rId7"/>
    <p:sldId id="313" r:id="rId8"/>
    <p:sldId id="314" r:id="rId9"/>
    <p:sldId id="315" r:id="rId10"/>
    <p:sldId id="316" r:id="rId11"/>
    <p:sldId id="28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02"/>
    <p:restoredTop sz="96327" autoAdjust="0"/>
  </p:normalViewPr>
  <p:slideViewPr>
    <p:cSldViewPr>
      <p:cViewPr varScale="1">
        <p:scale>
          <a:sx n="156" d="100"/>
          <a:sy n="156" d="100"/>
        </p:scale>
        <p:origin x="178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26830-E9F3-42A2-A565-C119C012607B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400BE-A7D6-423C-839A-41F99E3A3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96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3600400"/>
          </a:xfrm>
        </p:spPr>
        <p:txBody>
          <a:bodyPr>
            <a:noAutofit/>
          </a:bodyPr>
          <a:lstStyle/>
          <a:p>
            <a:r>
              <a:rPr lang="ru-RU" sz="4800" b="1" dirty="0">
                <a:effectLst/>
              </a:rPr>
              <a:t>Опыт обыденного творчества как ментальный ресурс будущего профессионала </a:t>
            </a:r>
            <a:r>
              <a:rPr lang="ru-RU" sz="3200" b="1" dirty="0">
                <a:effectLst/>
              </a:rPr>
              <a:t/>
            </a:r>
            <a:br>
              <a:rPr lang="ru-RU" sz="3200" b="1" dirty="0">
                <a:effectLst/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933056"/>
            <a:ext cx="7352322" cy="2664296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rgbClr val="FF0000"/>
                </a:solidFill>
              </a:rPr>
              <a:t>Гильманов С.А.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i="1" dirty="0">
                <a:solidFill>
                  <a:srgbClr val="FF0000"/>
                </a:solidFill>
              </a:rPr>
              <a:t>Югорский государственный университет</a:t>
            </a:r>
          </a:p>
          <a:p>
            <a:r>
              <a:rPr lang="ru-RU" i="1" dirty="0">
                <a:solidFill>
                  <a:srgbClr val="FF0000"/>
                </a:solidFill>
              </a:rPr>
              <a:t>г. Ханты-Мансийск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702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14DA34-87D2-294C-B1B2-CED4825AE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/>
              <a:t>Выводы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805B5C-E905-AB4B-8E6A-EB9F6E664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Ментальный опыт в обыденном творчестве: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/>
              <a:t>На когнитивном уровне формируется в самостоятельном структурировании деятельности, образном, схематическом, понятийном выражении информации, осознании свойств, этапов процесса создания творческого продукта. Человек самостоятельно контролирует и регулирует свои действия, создает определенную микросреду творчества.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/>
              <a:t>Слабо формируется понятийный опыт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/>
              <a:t>На </a:t>
            </a:r>
            <a:r>
              <a:rPr lang="ru-RU" dirty="0" err="1"/>
              <a:t>метакогнитивном</a:t>
            </a:r>
            <a:r>
              <a:rPr lang="ru-RU" dirty="0"/>
              <a:t> уровне формируются интуитивные модели, отражающие критерии завершенности, структурировании, целостности продукта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/>
              <a:t>На </a:t>
            </a:r>
            <a:r>
              <a:rPr lang="ru-RU" dirty="0" err="1"/>
              <a:t>интенциональном</a:t>
            </a:r>
            <a:r>
              <a:rPr lang="ru-RU" dirty="0"/>
              <a:t> уровне опыт обыденного творчества формирует мотивы и поводы обращения к творчеству, стремление к самостоятельности и </a:t>
            </a:r>
            <a:r>
              <a:rPr lang="ru-RU" dirty="0" err="1"/>
              <a:t>самодетерминированности</a:t>
            </a:r>
            <a:r>
              <a:rPr lang="ru-RU" dirty="0"/>
              <a:t>, содержит переживание моментов «открытия», формирует ценности творческих процессов и продуктов.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400" dirty="0"/>
              <a:t>Опыт обыденного творчества как ментальный ресурс может использоваться в образовательной и профессиональной деятельности при прямом обращении к рефлексии личного опыта при создании того или иного творческого продукта, при переносе когнитивных, </a:t>
            </a:r>
            <a:r>
              <a:rPr lang="ru-RU" sz="2400" dirty="0" err="1"/>
              <a:t>метакогнитивных</a:t>
            </a:r>
            <a:r>
              <a:rPr lang="ru-RU" sz="2400" dirty="0"/>
              <a:t> компонентов опыта в выполняемые действия, при изменении ценностного отношения авторов продуктов к своему обыденному творчеству. </a:t>
            </a:r>
          </a:p>
          <a:p>
            <a:pPr lvl="1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926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4725144"/>
          </a:xfrm>
        </p:spPr>
        <p:txBody>
          <a:bodyPr/>
          <a:lstStyle/>
          <a:p>
            <a:r>
              <a:rPr lang="ru-RU" sz="7200" b="1" dirty="0"/>
              <a:t>Благодарю за внимание!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54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C0B457-CA12-4D47-ABA9-D35E81F5F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r>
              <a:rPr lang="ru-RU" sz="6000" dirty="0"/>
              <a:t>Цель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E7AF4C-04A6-D047-AA1B-F513E44B9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ru-RU" dirty="0"/>
              <a:t>Определение основных характеристик опыта обыденного творчества как ментального ресурса будущего профессионала</a:t>
            </a:r>
          </a:p>
        </p:txBody>
      </p:sp>
    </p:spTree>
    <p:extLst>
      <p:ext uri="{BB962C8B-B14F-4D97-AF65-F5344CB8AC3E}">
        <p14:creationId xmlns:p14="http://schemas.microsoft.com/office/powerpoint/2010/main" val="3276337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fontAlgn="t">
              <a:lnSpc>
                <a:spcPct val="100000"/>
              </a:lnSpc>
            </a:pPr>
            <a:r>
              <a:rPr lang="ru-RU" sz="4400" dirty="0"/>
              <a:t>Обыденное творчество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040560"/>
          </a:xfrm>
        </p:spPr>
        <p:txBody>
          <a:bodyPr>
            <a:noAutofit/>
          </a:bodyPr>
          <a:lstStyle/>
          <a:p>
            <a:pPr marL="0" indent="0" algn="just" fontAlgn="t">
              <a:spcBef>
                <a:spcPts val="0"/>
              </a:spcBef>
              <a:buNone/>
            </a:pPr>
            <a:r>
              <a:rPr lang="ru-RU" dirty="0"/>
              <a:t>вид повседневного творчества, мотивы и поводы которого обусловлены бытовыми обстоятельствами и личными интересами, продукты предназначены для использования в обыденной действительности, а процесс автономного творчества «растворен» в массе привычных для человека действий.</a:t>
            </a:r>
          </a:p>
          <a:p>
            <a:pPr marL="0" indent="0" algn="just" fontAlgn="t">
              <a:spcBef>
                <a:spcPts val="0"/>
              </a:spcBef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73776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614"/>
            <a:ext cx="8229600" cy="576064"/>
          </a:xfrm>
        </p:spPr>
        <p:txBody>
          <a:bodyPr/>
          <a:lstStyle/>
          <a:p>
            <a:pPr fontAlgn="t">
              <a:lnSpc>
                <a:spcPct val="100000"/>
              </a:lnSpc>
            </a:pPr>
            <a:r>
              <a:rPr lang="ru-RU" sz="4000" dirty="0"/>
              <a:t>Опыт обыденного творчества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05678"/>
            <a:ext cx="8640960" cy="6252322"/>
          </a:xfrm>
        </p:spPr>
        <p:txBody>
          <a:bodyPr>
            <a:noAutofit/>
          </a:bodyPr>
          <a:lstStyle/>
          <a:p>
            <a:pPr marL="0" indent="0" algn="just" fontAlgn="t">
              <a:spcBef>
                <a:spcPts val="0"/>
              </a:spcBef>
              <a:buNone/>
            </a:pPr>
            <a:r>
              <a:rPr lang="ru-RU" dirty="0"/>
              <a:t>опыт, формирующийся у человека в процессе обыденного творчества, включающий:</a:t>
            </a:r>
          </a:p>
          <a:p>
            <a:pPr algn="just" fontAlgn="t">
              <a:spcBef>
                <a:spcPts val="0"/>
              </a:spcBef>
            </a:pPr>
            <a:r>
              <a:rPr lang="ru-RU" sz="2200" dirty="0"/>
              <a:t>на </a:t>
            </a:r>
            <a:r>
              <a:rPr lang="ru-RU" sz="2200" dirty="0">
                <a:solidFill>
                  <a:srgbClr val="FF0000"/>
                </a:solidFill>
              </a:rPr>
              <a:t>когнитивном</a:t>
            </a:r>
            <a:r>
              <a:rPr lang="ru-RU" sz="2200" dirty="0"/>
              <a:t> уровне: структурирование деятельности, способы </a:t>
            </a:r>
            <a:r>
              <a:rPr lang="ru-RU" sz="2200" dirty="0" err="1"/>
              <a:t>взаимопереходов</a:t>
            </a:r>
            <a:r>
              <a:rPr lang="ru-RU" sz="2200" dirty="0"/>
              <a:t> образной, схематической, понятийной информации, свойства, этапы организации процесса; </a:t>
            </a:r>
          </a:p>
          <a:p>
            <a:pPr algn="just" fontAlgn="t">
              <a:spcBef>
                <a:spcPts val="0"/>
              </a:spcBef>
            </a:pPr>
            <a:r>
              <a:rPr lang="ru-RU" sz="2200" dirty="0"/>
              <a:t>на </a:t>
            </a:r>
            <a:r>
              <a:rPr lang="ru-RU" sz="2200" dirty="0" err="1">
                <a:solidFill>
                  <a:srgbClr val="FF0000"/>
                </a:solidFill>
              </a:rPr>
              <a:t>понятийном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/>
              <a:t>уровне процессы </a:t>
            </a:r>
            <a:r>
              <a:rPr lang="ru-RU" sz="2200" dirty="0" err="1"/>
              <a:t>семантизации</a:t>
            </a:r>
            <a:r>
              <a:rPr lang="ru-RU" sz="2200" dirty="0"/>
              <a:t>, категоризации и концептуализации понятий, отражающих характеристики продукта; </a:t>
            </a:r>
          </a:p>
          <a:p>
            <a:pPr algn="just" fontAlgn="t">
              <a:spcBef>
                <a:spcPts val="0"/>
              </a:spcBef>
            </a:pPr>
            <a:r>
              <a:rPr lang="ru-RU" sz="2200" dirty="0"/>
              <a:t>на </a:t>
            </a:r>
            <a:r>
              <a:rPr lang="ru-RU" sz="2200" dirty="0" err="1">
                <a:solidFill>
                  <a:srgbClr val="FF0000"/>
                </a:solidFill>
              </a:rPr>
              <a:t>метакогнитивном</a:t>
            </a:r>
            <a:r>
              <a:rPr lang="ru-RU" sz="2200" dirty="0"/>
              <a:t> уровне: контроль и регулирование процесса, самоконтроль действий, оценка значимости структурированности, целостности, завершенности продукта; </a:t>
            </a:r>
          </a:p>
          <a:p>
            <a:pPr algn="just" fontAlgn="t">
              <a:spcBef>
                <a:spcPts val="0"/>
              </a:spcBef>
            </a:pPr>
            <a:r>
              <a:rPr lang="ru-RU" sz="2200" dirty="0"/>
              <a:t>на </a:t>
            </a:r>
            <a:r>
              <a:rPr lang="ru-RU" sz="2200" dirty="0" err="1">
                <a:solidFill>
                  <a:srgbClr val="FF0000"/>
                </a:solidFill>
              </a:rPr>
              <a:t>интенциональном</a:t>
            </a:r>
            <a:r>
              <a:rPr lang="ru-RU" sz="2200" dirty="0"/>
              <a:t> уровне: мотивы и поводы обращения к творчеству, переживание момента «открытия», переживание ценности процесса и продукта, смысловое регулирование создания продукта</a:t>
            </a:r>
          </a:p>
        </p:txBody>
      </p:sp>
    </p:spTree>
    <p:extLst>
      <p:ext uri="{BB962C8B-B14F-4D97-AF65-F5344CB8AC3E}">
        <p14:creationId xmlns:p14="http://schemas.microsoft.com/office/powerpoint/2010/main" val="2550768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1528D6-21AE-EF47-ABC9-AC10EC79D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/>
          <a:lstStyle/>
          <a:p>
            <a:pPr fontAlgn="t">
              <a:lnSpc>
                <a:spcPct val="100000"/>
              </a:lnSpc>
            </a:pPr>
            <a:r>
              <a:rPr lang="ru-RU" sz="3600" dirty="0"/>
              <a:t>Эмпирическое исследование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477554-7F6F-EC45-9FF9-5A6DD56C6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08" y="764704"/>
            <a:ext cx="8856984" cy="604867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Качественный анализ продукта творчества; содержания эссе «Мое лучшее творческое достижение», описывающего процесс создания и характеристики продукта; устной презентации продукта. </a:t>
            </a:r>
          </a:p>
          <a:p>
            <a:r>
              <a:rPr lang="ru-RU" dirty="0"/>
              <a:t>Эмпирически выявляемые признаки:</a:t>
            </a:r>
          </a:p>
          <a:p>
            <a:pPr lvl="1">
              <a:buFont typeface="Wingdings" pitchFamily="2" charset="2"/>
              <a:buChar char="ü"/>
            </a:pPr>
            <a:r>
              <a:rPr lang="ru-RU" sz="2100" dirty="0"/>
              <a:t>Вид продукта</a:t>
            </a:r>
          </a:p>
          <a:p>
            <a:pPr lvl="1">
              <a:buFont typeface="Wingdings" pitchFamily="2" charset="2"/>
              <a:buChar char="ü"/>
            </a:pPr>
            <a:r>
              <a:rPr lang="ru-RU" sz="2100" dirty="0"/>
              <a:t>Поводы создания продукта </a:t>
            </a:r>
          </a:p>
          <a:p>
            <a:pPr lvl="1">
              <a:buFont typeface="Wingdings" pitchFamily="2" charset="2"/>
              <a:buChar char="ü"/>
            </a:pPr>
            <a:r>
              <a:rPr lang="ru-RU" sz="2100" dirty="0"/>
              <a:t>«Судьба» продукта;</a:t>
            </a:r>
          </a:p>
          <a:p>
            <a:pPr lvl="1">
              <a:buFont typeface="Wingdings" pitchFamily="2" charset="2"/>
              <a:buChar char="ü"/>
            </a:pPr>
            <a:r>
              <a:rPr lang="ru-RU" sz="2100" dirty="0"/>
              <a:t>Характеристики процесса создания творческого продукта: переживание </a:t>
            </a:r>
            <a:r>
              <a:rPr lang="ru-RU" sz="2100" dirty="0" err="1"/>
              <a:t>инсайта</a:t>
            </a:r>
            <a:r>
              <a:rPr lang="ru-RU" sz="2100" dirty="0"/>
              <a:t>;</a:t>
            </a:r>
          </a:p>
          <a:p>
            <a:r>
              <a:rPr lang="ru-RU" dirty="0"/>
              <a:t>Единицы анализа:</a:t>
            </a:r>
          </a:p>
          <a:p>
            <a:pPr lvl="1" algn="just" fontAlgn="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100" dirty="0">
                <a:solidFill>
                  <a:srgbClr val="FF0000"/>
                </a:solidFill>
              </a:rPr>
              <a:t>когнитивный</a:t>
            </a:r>
            <a:r>
              <a:rPr lang="ru-RU" sz="2100" dirty="0"/>
              <a:t> аспект: как лексически описываются структурирование деятельности, способы </a:t>
            </a:r>
            <a:r>
              <a:rPr lang="ru-RU" sz="2100" dirty="0" err="1"/>
              <a:t>взаимопереходов</a:t>
            </a:r>
            <a:r>
              <a:rPr lang="ru-RU" sz="2100" dirty="0"/>
              <a:t> образной, схематической, понятийной информации, свойства, этапы организации процесса; </a:t>
            </a:r>
          </a:p>
          <a:p>
            <a:pPr lvl="1" algn="just" fontAlgn="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100" dirty="0" err="1">
                <a:solidFill>
                  <a:srgbClr val="FF0000"/>
                </a:solidFill>
              </a:rPr>
              <a:t>понятийный</a:t>
            </a:r>
            <a:r>
              <a:rPr lang="ru-RU" sz="2100" dirty="0">
                <a:solidFill>
                  <a:srgbClr val="FF0000"/>
                </a:solidFill>
              </a:rPr>
              <a:t> </a:t>
            </a:r>
            <a:r>
              <a:rPr lang="ru-RU" sz="2100" dirty="0"/>
              <a:t>аспект: насколько проявляются в описаниях процессы </a:t>
            </a:r>
            <a:r>
              <a:rPr lang="ru-RU" sz="2100" dirty="0" err="1"/>
              <a:t>семантизации</a:t>
            </a:r>
            <a:r>
              <a:rPr lang="ru-RU" sz="2100" dirty="0"/>
              <a:t>, категоризации и концептуализации понятий, отражающих характеристики продукта; </a:t>
            </a:r>
          </a:p>
          <a:p>
            <a:pPr lvl="1" algn="just" fontAlgn="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100" dirty="0" err="1">
                <a:solidFill>
                  <a:srgbClr val="FF0000"/>
                </a:solidFill>
              </a:rPr>
              <a:t>метакогнитивный</a:t>
            </a:r>
            <a:r>
              <a:rPr lang="ru-RU" sz="2100" dirty="0"/>
              <a:t> аспект: как представлено описание контроля и регулирования процесса, самоконтроля действий; какова оценка значимости структурированности, целостности, завершенности продукта; </a:t>
            </a:r>
          </a:p>
          <a:p>
            <a:pPr lvl="1">
              <a:buFont typeface="Wingdings" pitchFamily="2" charset="2"/>
              <a:buChar char="ü"/>
            </a:pPr>
            <a:r>
              <a:rPr lang="ru-RU" sz="2100" dirty="0" err="1">
                <a:solidFill>
                  <a:srgbClr val="FF0000"/>
                </a:solidFill>
              </a:rPr>
              <a:t>интенциональный</a:t>
            </a:r>
            <a:r>
              <a:rPr lang="ru-RU" sz="2100" dirty="0"/>
              <a:t> аспект: вид продукта, определенный самим студентом как лучшее творческое достижение;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759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8DBD59-8B0C-9C46-A0A3-6FA772ED6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600200"/>
          </a:xfrm>
        </p:spPr>
        <p:txBody>
          <a:bodyPr/>
          <a:lstStyle/>
          <a:p>
            <a:r>
              <a:rPr lang="ru-RU" sz="4000" dirty="0"/>
              <a:t>Характеристики выборочной совокупности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C54395-01CC-6E46-B0F8-E409C823F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течение 2017–2020 гг. в исследовании приняли участие 117 студентов 4 курса </a:t>
            </a:r>
            <a:r>
              <a:rPr lang="ru-RU" dirty="0" err="1"/>
              <a:t>бакалавриата</a:t>
            </a:r>
            <a:r>
              <a:rPr lang="ru-RU" dirty="0"/>
              <a:t> Югорского государственного университета, будущих и действующих педагогов-психологов.</a:t>
            </a:r>
          </a:p>
          <a:p>
            <a:pPr lvl="1">
              <a:buFont typeface="Wingdings" pitchFamily="2" charset="2"/>
              <a:buChar char="ü"/>
            </a:pPr>
            <a:r>
              <a:rPr lang="ru-RU" sz="2800" dirty="0"/>
              <a:t>61 человек обучается на очном отделении (мужского пола – 7, женского – 54), </a:t>
            </a:r>
          </a:p>
          <a:p>
            <a:pPr lvl="1">
              <a:buFont typeface="Wingdings" pitchFamily="2" charset="2"/>
              <a:buChar char="ü"/>
            </a:pPr>
            <a:r>
              <a:rPr lang="ru-RU" sz="2800" dirty="0"/>
              <a:t>56 – на заочном отделении (мужского пола – 4, женского – 52), </a:t>
            </a:r>
          </a:p>
          <a:p>
            <a:pPr lvl="1">
              <a:buFont typeface="Wingdings" pitchFamily="2" charset="2"/>
              <a:buChar char="ü"/>
            </a:pPr>
            <a:r>
              <a:rPr lang="ru-RU" sz="2800" dirty="0"/>
              <a:t>возраст исследуемых – от 20 до 34 лет . 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09741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0F6A0C-395E-8442-9CE7-CB851A2AB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5"/>
            <a:ext cx="8229600" cy="1296144"/>
          </a:xfrm>
        </p:spPr>
        <p:txBody>
          <a:bodyPr/>
          <a:lstStyle/>
          <a:p>
            <a:pPr fontAlgn="t">
              <a:lnSpc>
                <a:spcPct val="100000"/>
              </a:lnSpc>
            </a:pPr>
            <a:r>
              <a:rPr lang="ru-RU" sz="3200" b="1" dirty="0">
                <a:effectLst/>
              </a:rPr>
              <a:t>Виды творческих продуктов, представленных исследуемыми</a:t>
            </a:r>
            <a:endParaRPr lang="ru-RU" sz="3200" dirty="0">
              <a:effectLst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64B1130-22C3-6040-8323-A65A0456CC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629307"/>
              </p:ext>
            </p:extLst>
          </p:nvPr>
        </p:nvGraphicFramePr>
        <p:xfrm>
          <a:off x="611560" y="1484784"/>
          <a:ext cx="8075240" cy="4497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9004">
                  <a:extLst>
                    <a:ext uri="{9D8B030D-6E8A-4147-A177-3AD203B41FA5}">
                      <a16:colId xmlns:a16="http://schemas.microsoft.com/office/drawing/2014/main" val="2864222093"/>
                    </a:ext>
                  </a:extLst>
                </a:gridCol>
                <a:gridCol w="848135">
                  <a:extLst>
                    <a:ext uri="{9D8B030D-6E8A-4147-A177-3AD203B41FA5}">
                      <a16:colId xmlns:a16="http://schemas.microsoft.com/office/drawing/2014/main" val="3149445852"/>
                    </a:ext>
                  </a:extLst>
                </a:gridCol>
                <a:gridCol w="1090949">
                  <a:extLst>
                    <a:ext uri="{9D8B030D-6E8A-4147-A177-3AD203B41FA5}">
                      <a16:colId xmlns:a16="http://schemas.microsoft.com/office/drawing/2014/main" val="820742122"/>
                    </a:ext>
                  </a:extLst>
                </a:gridCol>
                <a:gridCol w="1211499">
                  <a:extLst>
                    <a:ext uri="{9D8B030D-6E8A-4147-A177-3AD203B41FA5}">
                      <a16:colId xmlns:a16="http://schemas.microsoft.com/office/drawing/2014/main" val="3879416278"/>
                    </a:ext>
                  </a:extLst>
                </a:gridCol>
                <a:gridCol w="1090949">
                  <a:extLst>
                    <a:ext uri="{9D8B030D-6E8A-4147-A177-3AD203B41FA5}">
                      <a16:colId xmlns:a16="http://schemas.microsoft.com/office/drawing/2014/main" val="2101339157"/>
                    </a:ext>
                  </a:extLst>
                </a:gridCol>
                <a:gridCol w="1074704">
                  <a:extLst>
                    <a:ext uri="{9D8B030D-6E8A-4147-A177-3AD203B41FA5}">
                      <a16:colId xmlns:a16="http://schemas.microsoft.com/office/drawing/2014/main" val="1933316563"/>
                    </a:ext>
                  </a:extLst>
                </a:gridCol>
              </a:tblGrid>
              <a:tr h="7952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Всего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Мужчины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Женщины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Очное обучение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Заочное обучение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6796693"/>
                  </a:ext>
                </a:extLst>
              </a:tr>
              <a:tr h="7952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Функциональные бытовые предметы, кулинарные изделия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64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61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23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41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7397973"/>
                  </a:ext>
                </a:extLst>
              </a:tr>
              <a:tr h="2574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Технические устройства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3774192"/>
                  </a:ext>
                </a:extLst>
              </a:tr>
              <a:tr h="9603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Произведения искусства: стихотворения, рисунки, фото, картины, режиссерские постановки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23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592718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Связанные с профессией продукты: методики, тесты, игры и др.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5256575"/>
                  </a:ext>
                </a:extLst>
              </a:tr>
              <a:tr h="5263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Не классифицируемые продукты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228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423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F1387F-F477-CE47-AFD6-81C7BF002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792088"/>
          </a:xfrm>
        </p:spPr>
        <p:txBody>
          <a:bodyPr/>
          <a:lstStyle/>
          <a:p>
            <a:pPr fontAlgn="t">
              <a:lnSpc>
                <a:spcPct val="100000"/>
              </a:lnSpc>
            </a:pPr>
            <a:r>
              <a:rPr lang="ru-RU" sz="2800" b="1" dirty="0">
                <a:effectLst/>
              </a:rPr>
              <a:t>Поводы создания творческого продукта</a:t>
            </a:r>
            <a:endParaRPr lang="ru-RU" sz="28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08FFBD6-FE12-0B48-90E6-A91970B743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081413"/>
              </p:ext>
            </p:extLst>
          </p:nvPr>
        </p:nvGraphicFramePr>
        <p:xfrm>
          <a:off x="431540" y="1196752"/>
          <a:ext cx="8280919" cy="53030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0300">
                  <a:extLst>
                    <a:ext uri="{9D8B030D-6E8A-4147-A177-3AD203B41FA5}">
                      <a16:colId xmlns:a16="http://schemas.microsoft.com/office/drawing/2014/main" val="37964369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58116825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99363456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12972695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213148563"/>
                    </a:ext>
                  </a:extLst>
                </a:gridCol>
                <a:gridCol w="972107">
                  <a:extLst>
                    <a:ext uri="{9D8B030D-6E8A-4147-A177-3AD203B41FA5}">
                      <a16:colId xmlns:a16="http://schemas.microsoft.com/office/drawing/2014/main" val="1733790650"/>
                    </a:ext>
                  </a:extLst>
                </a:gridCol>
              </a:tblGrid>
              <a:tr h="158075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Вид продукта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Повод 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создания 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творческого 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продукта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Функциональные бытовые предметы, кулинарные изделия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Технические устройства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Произведения искусства: стихотворения, рисунки, фото, картины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Связанные с профессией продукты: методики, тесты, игры и др.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Не классифицируемые продукты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extLst>
                  <a:ext uri="{0D108BD9-81ED-4DB2-BD59-A6C34878D82A}">
                    <a16:rowId xmlns:a16="http://schemas.microsoft.com/office/drawing/2014/main" val="1166490122"/>
                  </a:ext>
                </a:extLst>
              </a:tr>
              <a:tr h="9198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Создание продукта по личному побуждению, не вызванному внешними обстоятельствами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extLst>
                  <a:ext uri="{0D108BD9-81ED-4DB2-BD59-A6C34878D82A}">
                    <a16:rowId xmlns:a16="http://schemas.microsoft.com/office/drawing/2014/main" val="3588619902"/>
                  </a:ext>
                </a:extLst>
              </a:tr>
              <a:tr h="7340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Создание продукта к определенному бытовому событию (праздничной дате, конкурсу и др.)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57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extLst>
                  <a:ext uri="{0D108BD9-81ED-4DB2-BD59-A6C34878D82A}">
                    <a16:rowId xmlns:a16="http://schemas.microsoft.com/office/drawing/2014/main" val="2662432090"/>
                  </a:ext>
                </a:extLst>
              </a:tr>
              <a:tr h="12913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Создание продукта в силу бытовой, производственной или учебной необходимости (связанное с выполнением некоторых обязанностей)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extLst>
                  <a:ext uri="{0D108BD9-81ED-4DB2-BD59-A6C34878D82A}">
                    <a16:rowId xmlns:a16="http://schemas.microsoft.com/office/drawing/2014/main" val="3089437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885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733C37-1CF7-C44D-8FA5-EA263C517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24744"/>
          </a:xfrm>
        </p:spPr>
        <p:txBody>
          <a:bodyPr/>
          <a:lstStyle/>
          <a:p>
            <a:pPr fontAlgn="t">
              <a:lnSpc>
                <a:spcPct val="100000"/>
              </a:lnSpc>
            </a:pPr>
            <a:r>
              <a:rPr lang="ru-RU" sz="3200" b="1" dirty="0">
                <a:effectLst/>
              </a:rPr>
              <a:t>«Судьба» творческих продуктов</a:t>
            </a:r>
            <a:endParaRPr lang="ru-RU" sz="3600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4287925-2B96-1041-B263-C92994C2F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501442"/>
              </p:ext>
            </p:extLst>
          </p:nvPr>
        </p:nvGraphicFramePr>
        <p:xfrm>
          <a:off x="575556" y="1268760"/>
          <a:ext cx="7992888" cy="5497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7387">
                  <a:extLst>
                    <a:ext uri="{9D8B030D-6E8A-4147-A177-3AD203B41FA5}">
                      <a16:colId xmlns:a16="http://schemas.microsoft.com/office/drawing/2014/main" val="2399135332"/>
                    </a:ext>
                  </a:extLst>
                </a:gridCol>
                <a:gridCol w="963508">
                  <a:extLst>
                    <a:ext uri="{9D8B030D-6E8A-4147-A177-3AD203B41FA5}">
                      <a16:colId xmlns:a16="http://schemas.microsoft.com/office/drawing/2014/main" val="2332621946"/>
                    </a:ext>
                  </a:extLst>
                </a:gridCol>
                <a:gridCol w="963508">
                  <a:extLst>
                    <a:ext uri="{9D8B030D-6E8A-4147-A177-3AD203B41FA5}">
                      <a16:colId xmlns:a16="http://schemas.microsoft.com/office/drawing/2014/main" val="125384963"/>
                    </a:ext>
                  </a:extLst>
                </a:gridCol>
                <a:gridCol w="1317638">
                  <a:extLst>
                    <a:ext uri="{9D8B030D-6E8A-4147-A177-3AD203B41FA5}">
                      <a16:colId xmlns:a16="http://schemas.microsoft.com/office/drawing/2014/main" val="1954553726"/>
                    </a:ext>
                  </a:extLst>
                </a:gridCol>
                <a:gridCol w="1198469">
                  <a:extLst>
                    <a:ext uri="{9D8B030D-6E8A-4147-A177-3AD203B41FA5}">
                      <a16:colId xmlns:a16="http://schemas.microsoft.com/office/drawing/2014/main" val="1566329397"/>
                    </a:ext>
                  </a:extLst>
                </a:gridCol>
                <a:gridCol w="942378">
                  <a:extLst>
                    <a:ext uri="{9D8B030D-6E8A-4147-A177-3AD203B41FA5}">
                      <a16:colId xmlns:a16="http://schemas.microsoft.com/office/drawing/2014/main" val="2605499912"/>
                    </a:ext>
                  </a:extLst>
                </a:gridCol>
              </a:tblGrid>
              <a:tr h="268419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Вид продукта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Использование 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творческого продукта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Функциональные бытовые предметы, кулинарные изделия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Технические устройства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Произведения искусства: стихотворения, рисунки, фото, картины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Связанные с профессией продукты: методики, тесты, игры и др.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Не классифицируемые продукты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9082498"/>
                  </a:ext>
                </a:extLst>
              </a:tr>
              <a:tr h="7169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Активно используется (воспроизводится) в жизнедеятельности без изменений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0006099"/>
                  </a:ext>
                </a:extLst>
              </a:tr>
              <a:tr h="474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Используется и совершенствуется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1737573"/>
                  </a:ext>
                </a:extLst>
              </a:tr>
              <a:tr h="7169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Сохраняется как приятное воспоминание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 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39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8136422"/>
                  </a:ext>
                </a:extLst>
              </a:tr>
              <a:tr h="2320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Забыт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6645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282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7523</TotalTime>
  <Words>771</Words>
  <Application>Microsoft Office PowerPoint</Application>
  <PresentationFormat>Экран (4:3)</PresentationFormat>
  <Paragraphs>140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Palatino Linotype</vt:lpstr>
      <vt:lpstr>Times New Roman</vt:lpstr>
      <vt:lpstr>Wingdings</vt:lpstr>
      <vt:lpstr>Исполнительная</vt:lpstr>
      <vt:lpstr>Опыт обыденного творчества как ментальный ресурс будущего профессионала  </vt:lpstr>
      <vt:lpstr>Цель исследования</vt:lpstr>
      <vt:lpstr>Обыденное творчество</vt:lpstr>
      <vt:lpstr>Опыт обыденного творчества</vt:lpstr>
      <vt:lpstr>Эмпирическое исследование</vt:lpstr>
      <vt:lpstr>Характеристики выборочной совокупности</vt:lpstr>
      <vt:lpstr>Виды творческих продуктов, представленных исследуемыми</vt:lpstr>
      <vt:lpstr>Поводы создания творческого продукта</vt:lpstr>
      <vt:lpstr>«Судьба» творческих продуктов</vt:lpstr>
      <vt:lpstr>Выводы </vt:lpstr>
      <vt:lpstr>Благодарю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ПРОИЗВЕДЕНИЕ ИСКУССТВА КАК СИСТЕМА СТИМУЛИРОВАНИЯ ЭСТЕТИЧЕСКОЙ (ХУДОЖЕСТВЕННОЙ) РЕАКЦИИ</dc:title>
  <dc:creator>User</dc:creator>
  <cp:lastModifiedBy>outfrost</cp:lastModifiedBy>
  <cp:revision>179</cp:revision>
  <dcterms:created xsi:type="dcterms:W3CDTF">2014-11-12T03:25:39Z</dcterms:created>
  <dcterms:modified xsi:type="dcterms:W3CDTF">2020-10-29T19:01:55Z</dcterms:modified>
</cp:coreProperties>
</file>